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256" r:id="rId11"/>
    <p:sldId id="257" r:id="rId12"/>
    <p:sldId id="258" r:id="rId13"/>
    <p:sldId id="298" r:id="rId14"/>
    <p:sldId id="299" r:id="rId15"/>
    <p:sldId id="261" r:id="rId16"/>
    <p:sldId id="262" r:id="rId17"/>
    <p:sldId id="348" r:id="rId18"/>
    <p:sldId id="272" r:id="rId19"/>
    <p:sldId id="301" r:id="rId20"/>
    <p:sldId id="302" r:id="rId21"/>
    <p:sldId id="303" r:id="rId22"/>
    <p:sldId id="328" r:id="rId23"/>
    <p:sldId id="329" r:id="rId24"/>
    <p:sldId id="339" r:id="rId25"/>
    <p:sldId id="332" r:id="rId26"/>
    <p:sldId id="333" r:id="rId27"/>
    <p:sldId id="334" r:id="rId28"/>
    <p:sldId id="30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50" r:id="rId37"/>
    <p:sldId id="347" r:id="rId38"/>
    <p:sldId id="296" r:id="rId39"/>
    <p:sldId id="297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31"/>
  </p:normalViewPr>
  <p:slideViewPr>
    <p:cSldViewPr snapToGrid="0">
      <p:cViewPr varScale="1">
        <p:scale>
          <a:sx n="79" d="100"/>
          <a:sy n="79" d="100"/>
        </p:scale>
        <p:origin x="24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EBC7802-4ED7-5B4D-BD28-70EA069AFF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1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Campfire KT:</a:t>
            </a:r>
            <a:r>
              <a:rPr lang="en-US" sz="1200" i="1" baseline="0" dirty="0" smtClean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 </a:t>
            </a:r>
            <a:r>
              <a:rPr lang="en-US" b="1" dirty="0" smtClean="0"/>
              <a:t>Digital and tech environment focus.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We offer solution for: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every company/team</a:t>
            </a:r>
            <a:r>
              <a:rPr lang="en-US" sz="1200" i="1" baseline="0" dirty="0" smtClean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 size.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i="1" baseline="0" dirty="0" smtClean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every industry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baseline="0" dirty="0" smtClean="0">
              <a:solidFill>
                <a:schemeClr val="bg1"/>
              </a:solidFill>
              <a:latin typeface="Candara" panose="020E0502030303020204" pitchFamily="34" charset="0"/>
              <a:cs typeface="Estrangelo Edessa" panose="03080600000000000000" pitchFamily="66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baseline="0" dirty="0" smtClean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rPr>
              <a:t>Need to target the need of your prospect. Listen to him/her and propose accordingly.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98A03FD-669F-475F-B08E-D2CB64605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5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Fashion,</a:t>
            </a:r>
            <a:r>
              <a:rPr lang="en-US" b="1" baseline="0" dirty="0" smtClean="0"/>
              <a:t> Design and Creative spirit.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98A03FD-669F-475F-B08E-D2CB64605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63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EBC7802-4ED7-5B4D-BD28-70EA069AF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baseline="0" dirty="0" smtClean="0"/>
              <a:t>Campfire is planning to become the new ecosystem for (net)work.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Inspired work environment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Networking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Value added Service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Weekly events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 smtClean="0"/>
              <a:t>-----------------------------------------------------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1) Campfire Secret Island Party – a two day outdoor event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2) Campfire Networking </a:t>
            </a:r>
            <a:r>
              <a:rPr lang="en-US" baseline="0" dirty="0" err="1" smtClean="0"/>
              <a:t>Thurdays</a:t>
            </a:r>
            <a:r>
              <a:rPr lang="en-US" baseline="0" dirty="0" smtClean="0"/>
              <a:t> – Pitch night event.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3) Campfire Waffle Wednesday – Monthly networking Breakfast event that are host by inspiring guest speakers.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4) Campfire WCH Grande </a:t>
            </a:r>
            <a:r>
              <a:rPr lang="en-US" baseline="0" dirty="0" err="1" smtClean="0"/>
              <a:t>Oppening</a:t>
            </a:r>
            <a:r>
              <a:rPr lang="en-US" baseline="0" dirty="0" smtClean="0"/>
              <a:t> – Fashion Show for showcasing HK’s talents in the fashion industries.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5) Campfire Yoga Classes – Bi-monthly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98A03FD-669F-475F-B08E-D2CB64605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9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t>Click to edit Master title style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</a:lstStyle>
          <a:p>
            <a:r>
              <a:t>Click to edit Master subtitle style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3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632946" y="1981200"/>
            <a:ext cx="2946868" cy="576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3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4"/>
          </p:nvPr>
        </p:nvSpPr>
        <p:spPr>
          <a:xfrm>
            <a:off x="3883659" y="1981199"/>
            <a:ext cx="2936242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5"/>
          </p:nvPr>
        </p:nvSpPr>
        <p:spPr>
          <a:xfrm>
            <a:off x="3873105" y="266700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6"/>
          </p:nvPr>
        </p:nvSpPr>
        <p:spPr>
          <a:xfrm>
            <a:off x="7124699" y="1981199"/>
            <a:ext cx="2932115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7"/>
          </p:nvPr>
        </p:nvSpPr>
        <p:spPr>
          <a:xfrm>
            <a:off x="7124699" y="2667000"/>
            <a:ext cx="293211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23" name="Shape 223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xfrm>
            <a:off x="652462" y="4250949"/>
            <a:ext cx="2940051" cy="576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240" name="Shape 240"/>
          <p:cNvSpPr>
            <a:spLocks noGrp="1"/>
          </p:cNvSpPr>
          <p:nvPr>
            <p:ph type="pic" sz="quarter" idx="13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4"/>
          </p:nvPr>
        </p:nvSpPr>
        <p:spPr>
          <a:xfrm>
            <a:off x="652462" y="4827211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5"/>
          </p:nvPr>
        </p:nvSpPr>
        <p:spPr>
          <a:xfrm>
            <a:off x="3889375" y="4250949"/>
            <a:ext cx="293052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pic" sz="quarter" idx="16"/>
          </p:nvPr>
        </p:nvSpPr>
        <p:spPr>
          <a:xfrm>
            <a:off x="3889373" y="2209800"/>
            <a:ext cx="2930526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7"/>
          </p:nvPr>
        </p:nvSpPr>
        <p:spPr>
          <a:xfrm>
            <a:off x="3888021" y="4827210"/>
            <a:ext cx="2934407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8"/>
          </p:nvPr>
        </p:nvSpPr>
        <p:spPr>
          <a:xfrm>
            <a:off x="7124699" y="4250949"/>
            <a:ext cx="293211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pic" sz="quarter" idx="19"/>
          </p:nvPr>
        </p:nvSpPr>
        <p:spPr>
          <a:xfrm>
            <a:off x="7124699" y="2209800"/>
            <a:ext cx="2932114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20"/>
          </p:nvPr>
        </p:nvSpPr>
        <p:spPr>
          <a:xfrm>
            <a:off x="7124575" y="4827208"/>
            <a:ext cx="2935998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48" name="Shape 248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8304211" y="430212"/>
            <a:ext cx="1752602" cy="58261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652462" y="887413"/>
            <a:ext cx="7423151" cy="53689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154955" y="2861733"/>
            <a:ext cx="8825658" cy="19156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Click to edit Master title style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7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1154952" y="1447800"/>
            <a:ext cx="3401066" cy="1447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Click to edit Master title style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half" idx="1"/>
          </p:nvPr>
        </p:nvSpPr>
        <p:spPr>
          <a:xfrm>
            <a:off x="4784616" y="1447800"/>
            <a:ext cx="5195998" cy="457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1154952" y="3129279"/>
            <a:ext cx="3401064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1153906" y="1854192"/>
            <a:ext cx="5092908" cy="15748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Click to edit Master title style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3"/>
          </p:nvPr>
        </p:nvSpPr>
        <p:spPr>
          <a:xfrm>
            <a:off x="6949546" y="1143000"/>
            <a:ext cx="3200401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</a:lstStyle>
          <a:p>
            <a:r>
              <a:t>Edit Master text styles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9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1154955" y="4800586"/>
            <a:ext cx="8825658" cy="5667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Click to edit Master title style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pic" sz="half" idx="13"/>
          </p:nvPr>
        </p:nvSpPr>
        <p:spPr>
          <a:xfrm>
            <a:off x="1154954" y="685799"/>
            <a:ext cx="8825660" cy="3640668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1154955" y="5367325"/>
            <a:ext cx="8825657" cy="4937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</a:lstStyle>
          <a:p>
            <a:r>
              <a:t>Edit Master text styles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Click to edit Master title style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marL="0" indent="0">
              <a:buClrTx/>
              <a:buSzTx/>
              <a:buFontTx/>
              <a:buNone/>
              <a:defRPr sz="1800"/>
            </a:lvl1pPr>
          </a:lstStyle>
          <a:p>
            <a:r>
              <a:t>Edit Master text styles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6" cy="23233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Click to edit Master title style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1930400" y="3771174"/>
            <a:ext cx="7279649" cy="342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3"/>
          </p:nvPr>
        </p:nvSpPr>
        <p:spPr>
          <a:xfrm>
            <a:off x="1154954" y="4350656"/>
            <a:ext cx="8825660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898294" y="971252"/>
            <a:ext cx="80191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87" name="Shape 187"/>
          <p:cNvSpPr/>
          <p:nvPr/>
        </p:nvSpPr>
        <p:spPr>
          <a:xfrm>
            <a:off x="9330490" y="2613786"/>
            <a:ext cx="80191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8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1154954" y="3124200"/>
            <a:ext cx="8825660" cy="1653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Click to edit Master title style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59" cy="8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16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17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image4.png"/>
          <p:cNvPicPr>
            <a:picLocks noChangeAspect="1"/>
          </p:cNvPicPr>
          <p:nvPr/>
        </p:nvPicPr>
        <p:blipFill>
          <a:blip r:embed="rId18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png"/>
          <p:cNvPicPr>
            <a:picLocks noChangeAspect="1"/>
          </p:cNvPicPr>
          <p:nvPr/>
        </p:nvPicPr>
        <p:blipFill>
          <a:blip r:embed="rId19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1698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21553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2603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30697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3526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9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aravananthirumuruganathan.wordpress.com/2010/05/17/a-detailed-introduction-to-k-nearest-neighbor-knn-algorithm/" TargetMode="External"/><Relationship Id="rId4" Type="http://schemas.openxmlformats.org/officeDocument/2006/relationships/hyperlink" Target="https://www.youtube.com/watch?v=C-JauEnlSlM" TargetMode="External"/><Relationship Id="rId5" Type="http://schemas.openxmlformats.org/officeDocument/2006/relationships/hyperlink" Target="http://scs.ryerson.ca/~aharley/vis/conv/fla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gdata-madesimple.com/possibly-the-simplest-way-to-explain-k-means-algorith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powerpoint.sage-fox.com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hyperlink" Target="http://powerpoint.sage-fox.com/" TargetMode="External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powerpoint.sage-fox.com/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ello.kt@campfire.work" TargetMode="Externa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" y="38204"/>
            <a:ext cx="12191628" cy="67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399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ctrTitle"/>
          </p:nvPr>
        </p:nvSpPr>
        <p:spPr>
          <a:xfrm>
            <a:off x="1154954" y="1447799"/>
            <a:ext cx="8825660" cy="20574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Machine Learning in eCommerce</a:t>
            </a:r>
            <a:endParaRPr dirty="0"/>
          </a:p>
        </p:txBody>
      </p:sp>
      <p:sp>
        <p:nvSpPr>
          <p:cNvPr id="290" name="Shape 290"/>
          <p:cNvSpPr>
            <a:spLocks noGrp="1"/>
          </p:cNvSpPr>
          <p:nvPr>
            <p:ph type="subTitle" sz="quarter" idx="1"/>
          </p:nvPr>
        </p:nvSpPr>
        <p:spPr>
          <a:xfrm>
            <a:off x="1154954" y="3447891"/>
            <a:ext cx="8825660" cy="13888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Using Machine learning to increase conversions and sales</a:t>
            </a:r>
          </a:p>
          <a:p>
            <a:endParaRPr lang="en-US" dirty="0"/>
          </a:p>
          <a:p>
            <a:r>
              <a:rPr lang="en-US" dirty="0"/>
              <a:t>Reboot.ai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Who: Who </a:t>
            </a:r>
            <a:r>
              <a:rPr lang="en-US" dirty="0"/>
              <a:t>are we?</a:t>
            </a:r>
          </a:p>
          <a:p>
            <a:r>
              <a:rPr lang="en-US" dirty="0"/>
              <a:t>Why: Why value does machine learning add in eCommerce?</a:t>
            </a:r>
          </a:p>
          <a:p>
            <a:r>
              <a:rPr lang="en-US" dirty="0"/>
              <a:t>What: What algorithms are used in eCommerce?</a:t>
            </a:r>
          </a:p>
          <a:p>
            <a:pPr lvl="1"/>
            <a:r>
              <a:rPr lang="en-US" dirty="0"/>
              <a:t>Introduction to algorithms</a:t>
            </a:r>
          </a:p>
          <a:p>
            <a:pPr lvl="1"/>
            <a:r>
              <a:rPr lang="en-US" dirty="0"/>
              <a:t>Business Use Cases : User Personas, Product Recommendations</a:t>
            </a:r>
          </a:p>
          <a:p>
            <a:pPr lvl="2"/>
            <a:r>
              <a:rPr lang="en-US" dirty="0"/>
              <a:t>Which algorithm is used for this specific case?</a:t>
            </a:r>
          </a:p>
          <a:p>
            <a:pPr lvl="2"/>
            <a:r>
              <a:rPr lang="en-US" dirty="0"/>
              <a:t>How: How does this algorithm actually work?</a:t>
            </a:r>
          </a:p>
          <a:p>
            <a:pPr lvl="3"/>
            <a:r>
              <a:rPr lang="en-US" dirty="0"/>
              <a:t>High Level Description</a:t>
            </a:r>
          </a:p>
          <a:p>
            <a:pPr lvl="3"/>
            <a:r>
              <a:rPr lang="en-US" dirty="0"/>
              <a:t>Example Implementation</a:t>
            </a:r>
          </a:p>
          <a:p>
            <a:r>
              <a:rPr lang="en-US" dirty="0"/>
              <a:t>Q&amp;A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dirty="0"/>
              <a:t>About </a:t>
            </a:r>
            <a:r>
              <a:rPr lang="en-US" dirty="0"/>
              <a:t>Reboot.ai</a:t>
            </a:r>
            <a:endParaRPr dirty="0"/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1103311" y="1475874"/>
            <a:ext cx="9728088" cy="477252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defRPr sz="1800"/>
            </a:pPr>
            <a:r>
              <a:rPr lang="en-US" dirty="0"/>
              <a:t>Matt O’Connor</a:t>
            </a:r>
          </a:p>
          <a:p>
            <a:pPr lvl="1">
              <a:lnSpc>
                <a:spcPct val="80000"/>
              </a:lnSpc>
              <a:defRPr sz="1800"/>
            </a:pPr>
            <a:r>
              <a:rPr lang="en-US" dirty="0"/>
              <a:t>BBA Finance</a:t>
            </a:r>
          </a:p>
          <a:p>
            <a:pPr lvl="1">
              <a:lnSpc>
                <a:spcPct val="80000"/>
              </a:lnSpc>
              <a:defRPr sz="1800"/>
            </a:pPr>
            <a:r>
              <a:rPr lang="en-US" dirty="0"/>
              <a:t>Previous: Lead Trader Algorithmic Desk - Macro Hedge Fund</a:t>
            </a:r>
          </a:p>
          <a:p>
            <a:pPr lvl="1">
              <a:lnSpc>
                <a:spcPct val="80000"/>
              </a:lnSpc>
              <a:defRPr sz="1800"/>
            </a:pPr>
            <a:r>
              <a:rPr lang="en-US" dirty="0"/>
              <a:t>Current: Full stack developer and professional Scrum Master (PSM I)</a:t>
            </a:r>
          </a:p>
          <a:p>
            <a:pPr lvl="1">
              <a:lnSpc>
                <a:spcPct val="80000"/>
              </a:lnSpc>
              <a:defRPr sz="1800"/>
            </a:pPr>
            <a:r>
              <a:rPr lang="en-US" dirty="0"/>
              <a:t>Avid futurist –social ramifications of AI &amp; blockchain</a:t>
            </a:r>
          </a:p>
          <a:p>
            <a:pPr lvl="1">
              <a:lnSpc>
                <a:spcPct val="80000"/>
              </a:lnSpc>
              <a:defRPr sz="1800"/>
            </a:pPr>
            <a:endParaRPr lang="en-US" dirty="0"/>
          </a:p>
          <a:p>
            <a:pPr>
              <a:lnSpc>
                <a:spcPct val="80000"/>
              </a:lnSpc>
              <a:defRPr sz="1800"/>
            </a:pPr>
            <a:r>
              <a:rPr lang="en-US" dirty="0"/>
              <a:t>Dhruv </a:t>
            </a:r>
            <a:r>
              <a:rPr lang="en-US" dirty="0" err="1"/>
              <a:t>Sahi</a:t>
            </a:r>
            <a:endParaRPr lang="en-US" dirty="0"/>
          </a:p>
          <a:p>
            <a:pPr lvl="1">
              <a:lnSpc>
                <a:spcPct val="80000"/>
              </a:lnSpc>
              <a:defRPr sz="1800"/>
            </a:pPr>
            <a:r>
              <a:rPr lang="en-US" dirty="0"/>
              <a:t>BA Mathematics and Economics</a:t>
            </a:r>
          </a:p>
          <a:p>
            <a:pPr lvl="1">
              <a:lnSpc>
                <a:spcPct val="80000"/>
              </a:lnSpc>
              <a:defRPr sz="1800"/>
            </a:pPr>
            <a:r>
              <a:rPr lang="en-US" dirty="0"/>
              <a:t>Previous: Data Science Chief – Smart Cities Startup</a:t>
            </a:r>
          </a:p>
          <a:p>
            <a:pPr lvl="1">
              <a:lnSpc>
                <a:spcPct val="80000"/>
              </a:lnSpc>
              <a:defRPr sz="1800"/>
            </a:pPr>
            <a:r>
              <a:rPr lang="en-US" dirty="0"/>
              <a:t>Current: Business Intelligence Analyst – eCommerce - Grana</a:t>
            </a:r>
          </a:p>
          <a:p>
            <a:pPr lvl="1">
              <a:lnSpc>
                <a:spcPct val="80000"/>
              </a:lnSpc>
              <a:defRPr sz="1800"/>
            </a:pPr>
            <a:r>
              <a:rPr lang="en-US" dirty="0"/>
              <a:t> AI, IoT, and smart cities enthusiast</a:t>
            </a:r>
          </a:p>
          <a:p>
            <a:pPr lvl="1">
              <a:lnSpc>
                <a:spcPct val="80000"/>
              </a:lnSpc>
              <a:defRPr sz="1800"/>
            </a:pPr>
            <a:endParaRPr lang="en-US" dirty="0"/>
          </a:p>
          <a:p>
            <a:pPr>
              <a:lnSpc>
                <a:spcPct val="80000"/>
              </a:lnSpc>
              <a:defRPr sz="1800"/>
            </a:pPr>
            <a:r>
              <a:rPr lang="en-US" dirty="0"/>
              <a:t>Reboot.ai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rPr lang="en-US" dirty="0"/>
              <a:t>Hong Kong’s only dedicated machine learning and AI training provider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rPr lang="en-US" dirty="0"/>
              <a:t>Part time evening courses for beginners and advanced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rPr lang="en-US" dirty="0"/>
              <a:t>Curriculums developed in partnership with local data companies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rPr lang="en-US" dirty="0"/>
              <a:t>Use ML &amp; AI in our classrooms to improve teaching and personalize learning</a:t>
            </a:r>
            <a:endParaRPr dirty="0"/>
          </a:p>
        </p:txBody>
      </p:sp>
      <p:sp>
        <p:nvSpPr>
          <p:cNvPr id="298" name="Shape 298"/>
          <p:cNvSpPr/>
          <p:nvPr/>
        </p:nvSpPr>
        <p:spPr>
          <a:xfrm>
            <a:off x="10369484" y="337909"/>
            <a:ext cx="89083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Who?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Machine Learning?</a:t>
            </a:r>
            <a:endParaRPr dirty="0"/>
          </a:p>
        </p:txBody>
      </p:sp>
      <p:sp>
        <p:nvSpPr>
          <p:cNvPr id="301" name="Shape 301"/>
          <p:cNvSpPr>
            <a:spLocks noGrp="1"/>
          </p:cNvSpPr>
          <p:nvPr>
            <p:ph type="body" sz="half" idx="1"/>
          </p:nvPr>
        </p:nvSpPr>
        <p:spPr>
          <a:xfrm>
            <a:off x="198338" y="2005783"/>
            <a:ext cx="10846651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1)</a:t>
            </a:r>
            <a:r>
              <a:rPr lang="en-US" dirty="0"/>
              <a:t> Computers much faster than humans</a:t>
            </a:r>
          </a:p>
          <a:p>
            <a:pPr lvl="1"/>
            <a:r>
              <a:rPr lang="en-US" dirty="0"/>
              <a:t>Even complex or infinite solution problems have practical ‘solutions’ and optimizations</a:t>
            </a:r>
          </a:p>
          <a:p>
            <a:pPr lvl="1"/>
            <a:r>
              <a:rPr lang="en-US" dirty="0"/>
              <a:t>Ex. Google maps vs human intuition</a:t>
            </a:r>
          </a:p>
          <a:p>
            <a:r>
              <a:rPr dirty="0"/>
              <a:t>2) </a:t>
            </a:r>
            <a:r>
              <a:rPr lang="en-US" dirty="0"/>
              <a:t>Logic is replicable and scalable</a:t>
            </a:r>
          </a:p>
          <a:p>
            <a:pPr lvl="1"/>
            <a:r>
              <a:rPr lang="en-US" dirty="0"/>
              <a:t>Consistency of results not humanly possible</a:t>
            </a:r>
          </a:p>
          <a:p>
            <a:pPr lvl="1"/>
            <a:r>
              <a:rPr lang="en-US" dirty="0"/>
              <a:t>Conducive to experimentation and A/B testing can limit variables at play</a:t>
            </a:r>
          </a:p>
          <a:p>
            <a:r>
              <a:rPr dirty="0"/>
              <a:t>3) </a:t>
            </a:r>
            <a:r>
              <a:rPr lang="en-US" dirty="0"/>
              <a:t>Can incorporate elements of </a:t>
            </a:r>
            <a:r>
              <a:rPr dirty="0"/>
              <a:t>‘</a:t>
            </a:r>
            <a:r>
              <a:rPr lang="en-US" dirty="0"/>
              <a:t>learning</a:t>
            </a:r>
            <a:r>
              <a:rPr dirty="0"/>
              <a:t>’</a:t>
            </a:r>
            <a:r>
              <a:rPr lang="en-US" dirty="0"/>
              <a:t> from results</a:t>
            </a:r>
            <a:endParaRPr dirty="0"/>
          </a:p>
          <a:p>
            <a:pPr marL="742950" lvl="1" indent="-285750">
              <a:defRPr sz="1800"/>
            </a:pPr>
            <a:r>
              <a:rPr dirty="0"/>
              <a:t>Can ‘</a:t>
            </a:r>
            <a:r>
              <a:rPr lang="en-US" dirty="0"/>
              <a:t>teach itself</a:t>
            </a:r>
            <a:r>
              <a:rPr dirty="0"/>
              <a:t>’ and improve</a:t>
            </a:r>
            <a:endParaRPr lang="en-US" dirty="0"/>
          </a:p>
          <a:p>
            <a:pPr marL="742950" lvl="1" indent="-285750">
              <a:defRPr sz="1800"/>
            </a:pPr>
            <a:r>
              <a:rPr lang="en-US" dirty="0"/>
              <a:t>Can identify insights that are not intuitive or sometimes invisible to humans</a:t>
            </a:r>
            <a:endParaRPr dirty="0"/>
          </a:p>
        </p:txBody>
      </p:sp>
      <p:sp>
        <p:nvSpPr>
          <p:cNvPr id="302" name="Shape 302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21278017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Headline Use Cases</a:t>
            </a:r>
            <a:endParaRPr dirty="0"/>
          </a:p>
        </p:txBody>
      </p:sp>
      <p:sp>
        <p:nvSpPr>
          <p:cNvPr id="301" name="Shape 301"/>
          <p:cNvSpPr>
            <a:spLocks noGrp="1"/>
          </p:cNvSpPr>
          <p:nvPr>
            <p:ph type="body" sz="half" idx="1"/>
          </p:nvPr>
        </p:nvSpPr>
        <p:spPr>
          <a:xfrm>
            <a:off x="198338" y="2005783"/>
            <a:ext cx="10846651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Recommendation Engines: How Amazon and Netflix Are Winning the Personalization Battle and optimizing revenues</a:t>
            </a:r>
          </a:p>
          <a:p>
            <a:pPr lvl="1"/>
            <a:r>
              <a:rPr lang="en-US" b="1" dirty="0"/>
              <a:t>75% of all content on Netflix is viewed through their recommendation engine</a:t>
            </a:r>
          </a:p>
          <a:p>
            <a:pPr lvl="1"/>
            <a:r>
              <a:rPr lang="en-US" b="1" dirty="0"/>
              <a:t>35% of Amazon’s revenues are the product of their recommendation engine</a:t>
            </a:r>
            <a:endParaRPr lang="en-US" b="1" u="sng" dirty="0"/>
          </a:p>
          <a:p>
            <a:r>
              <a:rPr lang="en-US" b="1" dirty="0"/>
              <a:t>Machine Learning Generates Clickbait Headlines That Will SHOCK You</a:t>
            </a:r>
          </a:p>
          <a:p>
            <a:endParaRPr lang="en-US" b="1" dirty="0"/>
          </a:p>
          <a:p>
            <a:r>
              <a:rPr lang="en-US" b="1" dirty="0"/>
              <a:t>Predict Sentiment From Movie Reviews Using Deep Learning</a:t>
            </a:r>
          </a:p>
          <a:p>
            <a:endParaRPr lang="en-US" b="1" dirty="0"/>
          </a:p>
          <a:p>
            <a:r>
              <a:rPr lang="en-US" b="1" dirty="0"/>
              <a:t>Can Chatbots Help Reduce Customer Service Costs by 30%?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02" name="Shape 302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17749980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Separating Two Customer Groups…</a:t>
            </a:r>
            <a:endParaRPr dirty="0"/>
          </a:p>
        </p:txBody>
      </p:sp>
      <p:sp>
        <p:nvSpPr>
          <p:cNvPr id="310" name="Shape 310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11" name="image8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5670" y="1152983"/>
            <a:ext cx="5695951" cy="556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…Is Easy for a machine</a:t>
            </a:r>
            <a:endParaRPr dirty="0"/>
          </a:p>
        </p:txBody>
      </p:sp>
      <p:sp>
        <p:nvSpPr>
          <p:cNvPr id="314" name="Shape 314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15" name="image9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5098" y="1152983"/>
            <a:ext cx="5695951" cy="556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Multi Dimensional Reasoning</a:t>
            </a:r>
            <a:endParaRPr dirty="0"/>
          </a:p>
        </p:txBody>
      </p:sp>
      <p:sp>
        <p:nvSpPr>
          <p:cNvPr id="314" name="Shape 314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5" name="image10.png">
            <a:extLst>
              <a:ext uri="{FF2B5EF4-FFF2-40B4-BE49-F238E27FC236}">
                <a16:creationId xmlns:a16="http://schemas.microsoft.com/office/drawing/2014/main" xmlns="" id="{DD957E00-2FBD-4B43-9543-244DA062E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3937" y="1853247"/>
            <a:ext cx="9335679" cy="43629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509320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Summary: Why?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xfrm>
            <a:off x="198338" y="2005783"/>
            <a:ext cx="10661340" cy="4195483"/>
          </a:xfrm>
          <a:prstGeom prst="rect">
            <a:avLst/>
          </a:prstGeom>
        </p:spPr>
        <p:txBody>
          <a:bodyPr/>
          <a:lstStyle/>
          <a:p>
            <a:r>
              <a:rPr dirty="0"/>
              <a:t>Benefits</a:t>
            </a:r>
          </a:p>
          <a:p>
            <a:pPr marL="742950" lvl="1" indent="-285750">
              <a:defRPr sz="1800"/>
            </a:pPr>
            <a:r>
              <a:rPr lang="en-US" dirty="0"/>
              <a:t>Can be faster and cheaper than human alternative</a:t>
            </a:r>
          </a:p>
          <a:p>
            <a:pPr marL="742950" lvl="1" indent="-285750">
              <a:defRPr sz="1800"/>
            </a:pPr>
            <a:r>
              <a:rPr lang="en-US" dirty="0"/>
              <a:t>Can be employed in a wide variety of real world conditions even with limited/flawed data</a:t>
            </a:r>
          </a:p>
          <a:p>
            <a:pPr marL="742950" lvl="1" indent="-285750">
              <a:defRPr sz="1800"/>
            </a:pPr>
            <a:r>
              <a:rPr lang="en-US" dirty="0"/>
              <a:t>Can improve, learn, and identify trends humans would have trouble identifying</a:t>
            </a:r>
            <a:endParaRPr dirty="0"/>
          </a:p>
          <a:p>
            <a:r>
              <a:rPr dirty="0"/>
              <a:t>Weaknesses</a:t>
            </a:r>
          </a:p>
          <a:p>
            <a:pPr marL="742950" lvl="1" indent="-285750">
              <a:defRPr sz="1800"/>
            </a:pPr>
            <a:r>
              <a:rPr lang="en-US" dirty="0"/>
              <a:t>Very difficult to create intelligence good in multiple unrelated contexts</a:t>
            </a:r>
          </a:p>
          <a:p>
            <a:pPr marL="742950" lvl="1" indent="-285750">
              <a:defRPr sz="1800"/>
            </a:pPr>
            <a:r>
              <a:rPr lang="en-US" dirty="0"/>
              <a:t>No instincts, ‘genetic knowledge’ or ‘intuition’</a:t>
            </a:r>
          </a:p>
          <a:p>
            <a:pPr marL="742950" lvl="1" indent="-285750">
              <a:defRPr sz="1800"/>
            </a:pPr>
            <a:r>
              <a:rPr lang="en-US" dirty="0"/>
              <a:t>Mistrusted and misunderstood</a:t>
            </a:r>
          </a:p>
          <a:p>
            <a:r>
              <a:rPr dirty="0"/>
              <a:t>Questions?</a:t>
            </a:r>
          </a:p>
        </p:txBody>
      </p:sp>
      <p:sp>
        <p:nvSpPr>
          <p:cNvPr id="357" name="Shape 357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an Algorithm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6"/>
            <a:ext cx="9699808" cy="463664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An </a:t>
            </a:r>
            <a:r>
              <a:rPr lang="en-US" b="1" dirty="0"/>
              <a:t>algorithm </a:t>
            </a:r>
            <a:r>
              <a:rPr lang="en-US" dirty="0"/>
              <a:t>is a step by step process for completing a task. </a:t>
            </a:r>
          </a:p>
          <a:p>
            <a:pPr lvl="1"/>
            <a:r>
              <a:rPr lang="en-US" dirty="0"/>
              <a:t>Everyday examples: recipes, ‘habits’, traditions, traffic laws</a:t>
            </a:r>
          </a:p>
          <a:p>
            <a:pPr lvl="1"/>
            <a:endParaRPr lang="en-US" dirty="0"/>
          </a:p>
          <a:p>
            <a:r>
              <a:rPr lang="en-US" u="sng" dirty="0"/>
              <a:t>Example in code</a:t>
            </a:r>
          </a:p>
          <a:p>
            <a:pPr marL="431800" lvl="1" indent="0">
              <a:buNone/>
            </a:pPr>
            <a:r>
              <a:rPr lang="en-US" dirty="0" err="1"/>
              <a:t>emailCustomer</a:t>
            </a:r>
            <a:r>
              <a:rPr lang="en-US" dirty="0"/>
              <a:t>(gender):</a:t>
            </a:r>
          </a:p>
          <a:p>
            <a:pPr marL="857250" lvl="2" indent="0">
              <a:buNone/>
            </a:pPr>
            <a:r>
              <a:rPr lang="en-US" dirty="0"/>
              <a:t>	if (gender == male):</a:t>
            </a:r>
          </a:p>
          <a:p>
            <a:pPr marL="857250" lvl="2" indent="0">
              <a:buNone/>
            </a:pPr>
            <a:r>
              <a:rPr lang="en-US" dirty="0"/>
              <a:t>		</a:t>
            </a:r>
            <a:r>
              <a:rPr lang="en-US" dirty="0" err="1"/>
              <a:t>sendPromoiton</a:t>
            </a:r>
            <a:r>
              <a:rPr lang="en-US" dirty="0"/>
              <a:t>(shirt)</a:t>
            </a:r>
          </a:p>
          <a:p>
            <a:pPr marL="857250" lvl="2" indent="0">
              <a:buNone/>
            </a:pPr>
            <a:r>
              <a:rPr lang="en-US" dirty="0"/>
              <a:t>	else</a:t>
            </a:r>
          </a:p>
          <a:p>
            <a:pPr marL="857250" lvl="2" indent="0">
              <a:buNone/>
            </a:pPr>
            <a:r>
              <a:rPr lang="en-US" dirty="0"/>
              <a:t>		</a:t>
            </a:r>
            <a:r>
              <a:rPr lang="en-US" dirty="0" err="1"/>
              <a:t>sendPromotion</a:t>
            </a:r>
            <a:r>
              <a:rPr lang="en-US" dirty="0"/>
              <a:t>(dress)</a:t>
            </a:r>
          </a:p>
          <a:p>
            <a:pPr marL="857250" lvl="2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Algorithm knows to suggest for gender, but not buying patterns, age, occasion, </a:t>
            </a:r>
            <a:r>
              <a:rPr lang="en-US" dirty="0" err="1"/>
              <a:t>etc</a:t>
            </a:r>
            <a:r>
              <a:rPr lang="en-US" dirty="0"/>
              <a:t>… is it intelligent?</a:t>
            </a:r>
          </a:p>
        </p:txBody>
      </p:sp>
      <p:sp>
        <p:nvSpPr>
          <p:cNvPr id="10" name="Shape 365">
            <a:extLst>
              <a:ext uri="{FF2B5EF4-FFF2-40B4-BE49-F238E27FC236}">
                <a16:creationId xmlns:a16="http://schemas.microsoft.com/office/drawing/2014/main" xmlns="" id="{40782420-3311-4654-9025-D9ED1A59CDD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102924890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99016" y="57253"/>
            <a:ext cx="33938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ABOUT CAMPFIRE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" y="105"/>
            <a:ext cx="12196641" cy="68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686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Tic-Tac-Toe Algorithm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6"/>
            <a:ext cx="9699808" cy="15645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Let’s pseudo code an algorithm right now</a:t>
            </a:r>
          </a:p>
          <a:p>
            <a:r>
              <a:rPr lang="en-US" dirty="0"/>
              <a:t>If you were playing Tic-Tac-Toe, how would you decide to move?</a:t>
            </a:r>
          </a:p>
          <a:p>
            <a:r>
              <a:rPr lang="en-US" dirty="0"/>
              <a:t>Algorithm: a step by step process (game strategy) for completing a task (winning)</a:t>
            </a:r>
          </a:p>
        </p:txBody>
      </p:sp>
      <p:sp>
        <p:nvSpPr>
          <p:cNvPr id="365" name="Shape 365"/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What?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C5D4CC-E491-4CD3-A084-4D66F2878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52" y="3424130"/>
            <a:ext cx="4251158" cy="32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6072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Tic-Tac-Toe Algorithm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0" y="2052916"/>
            <a:ext cx="10190331" cy="387464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Check if we have 2 in a row next to an empty space, play and win</a:t>
            </a:r>
          </a:p>
          <a:p>
            <a:r>
              <a:rPr lang="en-US" dirty="0"/>
              <a:t>Check if opponent has 2 in a row next to an empty space, block it</a:t>
            </a:r>
          </a:p>
          <a:p>
            <a:r>
              <a:rPr lang="en-US" dirty="0"/>
              <a:t>Imagine playing in a space and how opponent would react… repeat</a:t>
            </a:r>
          </a:p>
          <a:p>
            <a:r>
              <a:rPr lang="en-US" dirty="0"/>
              <a:t>Try to play in spaces that maximize my connections while minimizing opponent’s</a:t>
            </a:r>
          </a:p>
          <a:p>
            <a:r>
              <a:rPr lang="en-US" dirty="0"/>
              <a:t>It’s just tic-tac-toe, it doesn’t matter that much, when in doubt choose randomly and remember what happens for next time (experiment)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hape 365">
            <a:extLst>
              <a:ext uri="{FF2B5EF4-FFF2-40B4-BE49-F238E27FC236}">
                <a16:creationId xmlns:a16="http://schemas.microsoft.com/office/drawing/2014/main" xmlns="" id="{B54DBF42-A6DB-4B99-9770-2FFD0A691A7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138296558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Business Use Case #1:</a:t>
            </a:r>
            <a:br>
              <a:rPr lang="en-US" dirty="0"/>
            </a:br>
            <a:r>
              <a:rPr lang="en-US" dirty="0"/>
              <a:t>Segmenting Customers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9699808" cy="41954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Customer Personas</a:t>
            </a:r>
          </a:p>
          <a:p>
            <a:pPr lvl="1"/>
            <a:r>
              <a:rPr lang="en-US" dirty="0"/>
              <a:t>‘a semi-fictional representation of your ideal customer based on market research and real data about your existing customers’</a:t>
            </a:r>
          </a:p>
          <a:p>
            <a:pPr lvl="1"/>
            <a:r>
              <a:rPr lang="en-US" dirty="0"/>
              <a:t>Allow for targeted marketing messages</a:t>
            </a:r>
          </a:p>
          <a:p>
            <a:pPr lvl="1"/>
            <a:r>
              <a:rPr lang="en-US" dirty="0"/>
              <a:t>Personalize = higher conversions</a:t>
            </a:r>
          </a:p>
          <a:p>
            <a:endParaRPr lang="en-US" dirty="0"/>
          </a:p>
          <a:p>
            <a:r>
              <a:rPr lang="en-US" dirty="0"/>
              <a:t>Previous method: manually identify, sort, and maintain separate lists</a:t>
            </a:r>
          </a:p>
          <a:p>
            <a:endParaRPr lang="en-US" dirty="0"/>
          </a:p>
          <a:p>
            <a:r>
              <a:rPr lang="en-US" dirty="0"/>
              <a:t>Problem: expensive (time and money), prone to human error, not standardized therefore not improvable</a:t>
            </a:r>
          </a:p>
          <a:p>
            <a:endParaRPr lang="en-US" dirty="0"/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3444204056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Segmenting Customer Personas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9699808" cy="45644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Challenge: find a more repeatable, scalable process for sorting customers into distinct user personas</a:t>
            </a:r>
          </a:p>
          <a:p>
            <a:endParaRPr lang="en-US" dirty="0"/>
          </a:p>
          <a:p>
            <a:r>
              <a:rPr lang="en-US" dirty="0"/>
              <a:t>Type of problem: clustering (grouping)</a:t>
            </a:r>
          </a:p>
          <a:p>
            <a:endParaRPr lang="en-US" dirty="0"/>
          </a:p>
          <a:p>
            <a:r>
              <a:rPr lang="en-US" dirty="0"/>
              <a:t>Algorithm: K-means clustering</a:t>
            </a:r>
          </a:p>
          <a:p>
            <a:endParaRPr lang="en-US" dirty="0"/>
          </a:p>
          <a:p>
            <a:r>
              <a:rPr lang="en-US" dirty="0"/>
              <a:t>Why:</a:t>
            </a:r>
          </a:p>
          <a:p>
            <a:pPr lvl="1"/>
            <a:r>
              <a:rPr lang="en-US" dirty="0"/>
              <a:t>Groups data into distinct clusters</a:t>
            </a:r>
          </a:p>
          <a:p>
            <a:pPr lvl="1"/>
            <a:r>
              <a:rPr lang="en-US" dirty="0"/>
              <a:t>Doesn’t need to know any labels or additional information (unsupervised)</a:t>
            </a:r>
          </a:p>
          <a:p>
            <a:pPr lvl="1"/>
            <a:r>
              <a:rPr lang="en-US" dirty="0"/>
              <a:t>Can be used to label data for future categorization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What?</a:t>
            </a:r>
          </a:p>
        </p:txBody>
      </p:sp>
      <p:pic>
        <p:nvPicPr>
          <p:cNvPr id="5" name="image7.jpg">
            <a:extLst>
              <a:ext uri="{FF2B5EF4-FFF2-40B4-BE49-F238E27FC236}">
                <a16:creationId xmlns:a16="http://schemas.microsoft.com/office/drawing/2014/main" xmlns="" id="{83DB90D9-359B-42B1-A073-E17D561D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3015" y="2438399"/>
            <a:ext cx="3850104" cy="30800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2053332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K-Means Clustering: Details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9699808" cy="41473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Goal: Group bunches of points into ‘K’ distinct groups</a:t>
            </a:r>
          </a:p>
          <a:p>
            <a:endParaRPr lang="en-US" dirty="0"/>
          </a:p>
          <a:p>
            <a:r>
              <a:rPr lang="en-US" dirty="0"/>
              <a:t>Provided Inputs</a:t>
            </a:r>
          </a:p>
          <a:p>
            <a:pPr lvl="1"/>
            <a:r>
              <a:rPr lang="en-US" dirty="0"/>
              <a:t>Set of Data Points</a:t>
            </a:r>
          </a:p>
          <a:p>
            <a:pPr lvl="1"/>
            <a:r>
              <a:rPr lang="en-US" dirty="0"/>
              <a:t>Integer value of ‘K’, </a:t>
            </a:r>
            <a:r>
              <a:rPr lang="en-US" dirty="0" err="1"/>
              <a:t>ie</a:t>
            </a:r>
            <a:r>
              <a:rPr lang="en-US" dirty="0"/>
              <a:t> 3 meaning split data points into 3 clusters</a:t>
            </a:r>
          </a:p>
          <a:p>
            <a:pPr lvl="1"/>
            <a:endParaRPr lang="en-US" dirty="0"/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K number of ranges containing all provided data points</a:t>
            </a:r>
          </a:p>
          <a:p>
            <a:pPr lvl="1"/>
            <a:r>
              <a:rPr lang="en-US" dirty="0"/>
              <a:t>Note this is not same as categorization (unsupervised)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How</a:t>
            </a:r>
            <a:r>
              <a:rPr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789887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K-Means Clustering: Process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5947194" cy="41473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1) Initialize K cluster points centers, called ‘centroids’ at random locations</a:t>
            </a:r>
          </a:p>
          <a:p>
            <a:r>
              <a:rPr lang="en-US" dirty="0"/>
              <a:t>2) For each point, calculate distance to centroids and assign to closest centroid (smallest distance)</a:t>
            </a:r>
          </a:p>
          <a:p>
            <a:r>
              <a:rPr lang="en-US" dirty="0"/>
              <a:t>3) Update centroid to average position of all data points in its cluster</a:t>
            </a:r>
          </a:p>
          <a:p>
            <a:r>
              <a:rPr lang="en-US" dirty="0"/>
              <a:t>4) Repeat steps 2 and 3 until clusters do not change from one run to next</a:t>
            </a:r>
          </a:p>
          <a:p>
            <a:r>
              <a:rPr lang="en-US" dirty="0"/>
              <a:t>5) Evaluate model: Silhouette Coefficient</a:t>
            </a:r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How</a:t>
            </a:r>
            <a:r>
              <a:rPr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53A901-4D78-41D9-B536-E73E37968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84" y="2052917"/>
            <a:ext cx="2810267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74482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K-Means Clustering: Process</a:t>
            </a:r>
            <a:endParaRPr dirty="0"/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How</a:t>
            </a:r>
            <a:r>
              <a:rPr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2CEC4D-9341-4C9D-A42F-CAF25D5F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505" y="1503948"/>
            <a:ext cx="4572000" cy="4572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6744348-A48F-40E1-9A80-32DE1E4E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2" y="2052917"/>
            <a:ext cx="5201235" cy="4195483"/>
          </a:xfrm>
        </p:spPr>
        <p:txBody>
          <a:bodyPr/>
          <a:lstStyle/>
          <a:p>
            <a:r>
              <a:rPr lang="en-US" dirty="0"/>
              <a:t>Example of how clusters change per iteration</a:t>
            </a:r>
          </a:p>
          <a:p>
            <a:r>
              <a:rPr lang="en-US" dirty="0"/>
              <a:t>Here the random initial centroid spots create a ‘green’ cluster that is imprecise, and a ‘blue’ cluster spread between 2 clusters</a:t>
            </a:r>
          </a:p>
          <a:p>
            <a:r>
              <a:rPr lang="en-US" dirty="0"/>
              <a:t>As a result, the blue centroid is ‘pulled’ towards its center towards top middle, thus taking more out of green and shifting green to bottom left</a:t>
            </a:r>
          </a:p>
        </p:txBody>
      </p:sp>
    </p:spTree>
    <p:extLst>
      <p:ext uri="{BB962C8B-B14F-4D97-AF65-F5344CB8AC3E}">
        <p14:creationId xmlns:p14="http://schemas.microsoft.com/office/powerpoint/2010/main" val="91215405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K-Means Clustering: Process</a:t>
            </a:r>
            <a:endParaRPr dirty="0"/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How</a:t>
            </a:r>
            <a:r>
              <a:rPr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451696-7CAE-473A-A04D-469327E11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62" y="1781426"/>
            <a:ext cx="5432760" cy="4306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5173ECC-CF9E-4787-BC6B-44F2B8C3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45" y="1781426"/>
            <a:ext cx="4820118" cy="43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8769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Case #1- Clustering Personas Summary</a:t>
            </a:r>
            <a:endParaRPr dirty="0"/>
          </a:p>
        </p:txBody>
      </p:sp>
      <p:sp>
        <p:nvSpPr>
          <p:cNvPr id="9" name="Shape 408">
            <a:extLst>
              <a:ext uri="{FF2B5EF4-FFF2-40B4-BE49-F238E27FC236}">
                <a16:creationId xmlns:a16="http://schemas.microsoft.com/office/drawing/2014/main" xmlns="" id="{8BC8FFA5-070A-4062-BD6E-0A5FAD05B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38" y="2005783"/>
            <a:ext cx="10661340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High Level</a:t>
            </a:r>
            <a:endParaRPr lang="en-US" dirty="0"/>
          </a:p>
          <a:p>
            <a:pPr lvl="1"/>
            <a:r>
              <a:rPr lang="en-US" dirty="0"/>
              <a:t>Separating user personas is a situation with a lot of unlabeled data</a:t>
            </a:r>
          </a:p>
          <a:p>
            <a:pPr lvl="1"/>
            <a:r>
              <a:rPr lang="en-US" dirty="0" err="1"/>
              <a:t>KMeans</a:t>
            </a:r>
            <a:r>
              <a:rPr lang="en-US" dirty="0"/>
              <a:t> clustering can be used to group data points into K distinct groups</a:t>
            </a:r>
          </a:p>
          <a:p>
            <a:pPr lvl="1"/>
            <a:r>
              <a:rPr lang="en-US" dirty="0"/>
              <a:t>Advantage is that is relatively easy to implement</a:t>
            </a:r>
            <a:endParaRPr dirty="0"/>
          </a:p>
          <a:p>
            <a:r>
              <a:rPr dirty="0"/>
              <a:t>Deeper Dive</a:t>
            </a:r>
            <a:endParaRPr lang="en-US" dirty="0"/>
          </a:p>
          <a:p>
            <a:pPr lvl="1"/>
            <a:r>
              <a:rPr lang="en-US" dirty="0"/>
              <a:t>An iterative algorithm which runs many times</a:t>
            </a:r>
          </a:p>
          <a:p>
            <a:pPr lvl="1"/>
            <a:r>
              <a:rPr lang="en-US" dirty="0"/>
              <a:t>Optimizes centroids at the average point of all the points within their cluster</a:t>
            </a:r>
          </a:p>
          <a:p>
            <a:r>
              <a:rPr dirty="0"/>
              <a:t>Question</a:t>
            </a:r>
            <a:r>
              <a:rPr lang="en-US" dirty="0"/>
              <a:t>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82466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Business Use Case #2:</a:t>
            </a:r>
            <a:br>
              <a:rPr lang="en-US" dirty="0"/>
            </a:br>
            <a:r>
              <a:rPr lang="en-US" dirty="0"/>
              <a:t>Product Recommendations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9699808" cy="41954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Product Recommendations</a:t>
            </a:r>
          </a:p>
          <a:p>
            <a:pPr lvl="1"/>
            <a:r>
              <a:rPr lang="en-US" dirty="0"/>
              <a:t>Allow for personalized advertising, complementary buys, and upsells</a:t>
            </a:r>
          </a:p>
          <a:p>
            <a:pPr lvl="1"/>
            <a:r>
              <a:rPr lang="en-US" dirty="0"/>
              <a:t>Maximize each customer’s lifetime value</a:t>
            </a:r>
          </a:p>
          <a:p>
            <a:endParaRPr lang="en-US" dirty="0"/>
          </a:p>
          <a:p>
            <a:r>
              <a:rPr lang="en-US" dirty="0"/>
              <a:t>Previous method: one-size-fits-all recommendations </a:t>
            </a:r>
          </a:p>
          <a:p>
            <a:endParaRPr lang="en-US" dirty="0"/>
          </a:p>
          <a:p>
            <a:r>
              <a:rPr lang="en-US" dirty="0"/>
              <a:t>Problem: not personalized, can be operationally difficult</a:t>
            </a:r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416654965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" y="104"/>
            <a:ext cx="12191628" cy="68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0457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Product Recommendations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9699808" cy="45644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Challenge: generate personalized recommendations for each individual user, not just broad categories of users</a:t>
            </a:r>
          </a:p>
          <a:p>
            <a:endParaRPr lang="en-US" dirty="0"/>
          </a:p>
          <a:p>
            <a:r>
              <a:rPr lang="en-US" dirty="0"/>
              <a:t>Type of problem: neighbor distance calculation</a:t>
            </a:r>
          </a:p>
          <a:p>
            <a:endParaRPr lang="en-US" dirty="0"/>
          </a:p>
          <a:p>
            <a:r>
              <a:rPr lang="en-US" dirty="0"/>
              <a:t>Algorithm: K-Nearest Neighbors (KNN)</a:t>
            </a:r>
          </a:p>
          <a:p>
            <a:endParaRPr lang="en-US" dirty="0"/>
          </a:p>
          <a:p>
            <a:r>
              <a:rPr lang="en-US" dirty="0"/>
              <a:t>Why:</a:t>
            </a:r>
          </a:p>
          <a:p>
            <a:pPr lvl="1"/>
            <a:r>
              <a:rPr lang="en-US" dirty="0"/>
              <a:t>Calculates nearest neighbors to any given data point</a:t>
            </a:r>
          </a:p>
          <a:p>
            <a:pPr lvl="1"/>
            <a:r>
              <a:rPr lang="en-US" dirty="0"/>
              <a:t>Relatively simple to implement with high output quality</a:t>
            </a:r>
          </a:p>
          <a:p>
            <a:pPr lvl="1"/>
            <a:r>
              <a:rPr lang="en-US" dirty="0"/>
              <a:t>Can incorporate various sources of data: product characteristics or characteristics of users who also bought, special logic (context)</a:t>
            </a:r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22968250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KNN: Details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9699808" cy="414735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Find the most similar items to a given data point by mapping out the entire universe of relevant points</a:t>
            </a:r>
          </a:p>
          <a:p>
            <a:endParaRPr lang="en-US" dirty="0"/>
          </a:p>
          <a:p>
            <a:r>
              <a:rPr lang="en-US" dirty="0"/>
              <a:t>Provided Inputs</a:t>
            </a:r>
          </a:p>
          <a:p>
            <a:pPr lvl="1"/>
            <a:r>
              <a:rPr lang="en-US" dirty="0"/>
              <a:t>Specific data point</a:t>
            </a:r>
          </a:p>
          <a:p>
            <a:pPr lvl="1"/>
            <a:r>
              <a:rPr lang="en-US" dirty="0"/>
              <a:t>Universe of data points</a:t>
            </a:r>
          </a:p>
          <a:p>
            <a:pPr lvl="1"/>
            <a:r>
              <a:rPr lang="en-US" dirty="0"/>
              <a:t>K – number of neighbors to return</a:t>
            </a:r>
          </a:p>
          <a:p>
            <a:pPr lvl="1"/>
            <a:r>
              <a:rPr lang="en-US" dirty="0"/>
              <a:t>Method to calculate similarity</a:t>
            </a:r>
          </a:p>
          <a:p>
            <a:pPr lvl="1"/>
            <a:endParaRPr lang="en-US" dirty="0"/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K neighbors closest (most similar) to provided input data point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How</a:t>
            </a:r>
            <a:r>
              <a:rPr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780981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KNN Cosine Similarity: Side Note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5947194" cy="414735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/>
              <a:t>Side note: Why cosine similarity?</a:t>
            </a:r>
          </a:p>
          <a:p>
            <a:endParaRPr lang="en-US" dirty="0"/>
          </a:p>
          <a:p>
            <a:r>
              <a:rPr lang="en-US" dirty="0"/>
              <a:t>We must first answer, what are vectors?</a:t>
            </a:r>
          </a:p>
          <a:p>
            <a:r>
              <a:rPr lang="en-US" dirty="0"/>
              <a:t>Distance between two points is a function of two elements:</a:t>
            </a:r>
          </a:p>
          <a:p>
            <a:pPr lvl="1"/>
            <a:r>
              <a:rPr lang="en-US" dirty="0"/>
              <a:t>Magnitude</a:t>
            </a:r>
          </a:p>
          <a:p>
            <a:pPr lvl="1"/>
            <a:r>
              <a:rPr lang="en-US" dirty="0"/>
              <a:t>Direction</a:t>
            </a:r>
          </a:p>
          <a:p>
            <a:r>
              <a:rPr lang="en-US" dirty="0"/>
              <a:t>Vectors are combinations of magnitudes and direction, and multi-dimensional vectors can be broken down into smaller parts (</a:t>
            </a:r>
            <a:r>
              <a:rPr lang="en-US" dirty="0" err="1"/>
              <a:t>ie</a:t>
            </a:r>
            <a:r>
              <a:rPr lang="en-US" dirty="0"/>
              <a:t> x and y)</a:t>
            </a:r>
          </a:p>
          <a:p>
            <a:endParaRPr lang="en-US" dirty="0"/>
          </a:p>
          <a:p>
            <a:r>
              <a:rPr lang="en-US" dirty="0"/>
              <a:t>Allows us to create a single vector which expresses multiple different metrics, such as 1) user rating and 2) price</a:t>
            </a:r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How</a:t>
            </a:r>
            <a:r>
              <a:rPr dirty="0"/>
              <a:t>?</a:t>
            </a:r>
          </a:p>
        </p:txBody>
      </p:sp>
      <p:pic>
        <p:nvPicPr>
          <p:cNvPr id="10" name="image36.png">
            <a:extLst>
              <a:ext uri="{FF2B5EF4-FFF2-40B4-BE49-F238E27FC236}">
                <a16:creationId xmlns:a16="http://schemas.microsoft.com/office/drawing/2014/main" xmlns="" id="{DB41EA21-DFE2-4C19-BC9F-3589A2DB8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1174"/>
          <a:stretch/>
        </p:blipFill>
        <p:spPr>
          <a:xfrm>
            <a:off x="7050505" y="2261937"/>
            <a:ext cx="4762501" cy="32489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9514663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KNN Cosine Similarity: Side Note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5947194" cy="41473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Side note: Why cosine similarity?</a:t>
            </a:r>
          </a:p>
          <a:p>
            <a:endParaRPr lang="en-US" dirty="0"/>
          </a:p>
          <a:p>
            <a:r>
              <a:rPr lang="en-US" dirty="0"/>
              <a:t>Multiple ways of measuring similarity between two items</a:t>
            </a:r>
          </a:p>
          <a:p>
            <a:r>
              <a:rPr lang="en-US" dirty="0"/>
              <a:t>Pure distance between two things isn’t always best measure</a:t>
            </a:r>
          </a:p>
          <a:p>
            <a:r>
              <a:rPr lang="en-US" dirty="0"/>
              <a:t>Consider case of direction as positive or negative ratings</a:t>
            </a:r>
          </a:p>
          <a:p>
            <a:r>
              <a:rPr lang="en-US" dirty="0"/>
              <a:t>End distance from points not as important as similarity in vectors</a:t>
            </a:r>
          </a:p>
          <a:p>
            <a:endParaRPr lang="en-US" dirty="0"/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How</a:t>
            </a:r>
            <a:r>
              <a:rPr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550146-4822-4B4E-9163-D920E262B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33" y="1463766"/>
            <a:ext cx="5696982" cy="16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1838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KNN Cosine Similarity: Process</a:t>
            </a:r>
            <a:endParaRPr dirty="0"/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5947194" cy="41473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1) Clean, wrangle and normalize your data </a:t>
            </a:r>
          </a:p>
          <a:p>
            <a:r>
              <a:rPr lang="en-US" dirty="0"/>
              <a:t>2) Pick a point from data set and calculate distance (cosine similarity) from given point</a:t>
            </a:r>
          </a:p>
          <a:p>
            <a:r>
              <a:rPr lang="en-US" dirty="0"/>
              <a:t>3) Repeat for all points in data set</a:t>
            </a:r>
          </a:p>
          <a:p>
            <a:r>
              <a:rPr lang="en-US" dirty="0"/>
              <a:t>4) Return K choices with highest similarities</a:t>
            </a:r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How</a:t>
            </a:r>
            <a:r>
              <a:rPr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66FB49-AE6E-44A8-8429-1B9DD5EA0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69" y="2052917"/>
            <a:ext cx="4582026" cy="35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51405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KNN Cosine Similarity: Process</a:t>
            </a:r>
            <a:endParaRPr dirty="0"/>
          </a:p>
        </p:txBody>
      </p:sp>
      <p:sp>
        <p:nvSpPr>
          <p:cNvPr id="7" name="Shape 365">
            <a:extLst>
              <a:ext uri="{FF2B5EF4-FFF2-40B4-BE49-F238E27FC236}">
                <a16:creationId xmlns:a16="http://schemas.microsoft.com/office/drawing/2014/main" xmlns="" id="{B1476977-340B-4892-9B52-C7AB25B55164}"/>
              </a:ext>
            </a:extLst>
          </p:cNvPr>
          <p:cNvSpPr/>
          <p:nvPr/>
        </p:nvSpPr>
        <p:spPr>
          <a:xfrm>
            <a:off x="10379904" y="329888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How</a:t>
            </a:r>
            <a:r>
              <a:rPr dirty="0"/>
              <a:t>?</a:t>
            </a:r>
          </a:p>
        </p:txBody>
      </p:sp>
      <p:sp>
        <p:nvSpPr>
          <p:cNvPr id="4" name="Shape 364">
            <a:extLst>
              <a:ext uri="{FF2B5EF4-FFF2-40B4-BE49-F238E27FC236}">
                <a16:creationId xmlns:a16="http://schemas.microsoft.com/office/drawing/2014/main" xmlns="" id="{6DF818A3-C3EA-41FA-95EB-8AB11F535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319" y="1661031"/>
            <a:ext cx="8068682" cy="414735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/>
              <a:t>1) Prepare inputs</a:t>
            </a:r>
          </a:p>
          <a:p>
            <a:pPr lvl="1"/>
            <a:r>
              <a:rPr lang="en-US" dirty="0"/>
              <a:t>Select columns: </a:t>
            </a:r>
            <a:r>
              <a:rPr lang="en-US" b="1" dirty="0" err="1"/>
              <a:t>style_attributes</a:t>
            </a:r>
            <a:r>
              <a:rPr lang="en-US" b="1" dirty="0"/>
              <a:t> &amp; </a:t>
            </a:r>
            <a:r>
              <a:rPr lang="en-US" b="1" dirty="0" err="1"/>
              <a:t>mrp</a:t>
            </a:r>
            <a:endParaRPr lang="en-US" b="1" dirty="0"/>
          </a:p>
          <a:p>
            <a:pPr lvl="1"/>
            <a:r>
              <a:rPr lang="en-US" dirty="0"/>
              <a:t>Clean data and convert into correct numerical types</a:t>
            </a:r>
          </a:p>
          <a:p>
            <a:pPr lvl="1"/>
            <a:r>
              <a:rPr lang="en-US" dirty="0" err="1"/>
              <a:t>Normalise</a:t>
            </a:r>
            <a:r>
              <a:rPr lang="en-US" dirty="0"/>
              <a:t> data using the feature scaling and ordinal scaling techniques</a:t>
            </a:r>
          </a:p>
          <a:p>
            <a:pPr lvl="1"/>
            <a:r>
              <a:rPr lang="en-US" dirty="0"/>
              <a:t>Store inputs in correct data structure, i.e. dictionary in this case</a:t>
            </a:r>
          </a:p>
          <a:p>
            <a:r>
              <a:rPr lang="en-US" dirty="0"/>
              <a:t>2) Define a function to calculate distance between any two points</a:t>
            </a:r>
          </a:p>
          <a:p>
            <a:r>
              <a:rPr lang="en-US" dirty="0"/>
              <a:t>3) Write function to iterate distances between primary point to find it’s closest K neighbors</a:t>
            </a:r>
          </a:p>
          <a:p>
            <a:r>
              <a:rPr lang="en-US" dirty="0"/>
              <a:t>4) Return neighbors as suggestions</a:t>
            </a:r>
          </a:p>
          <a:p>
            <a:r>
              <a:rPr lang="en-US" dirty="0"/>
              <a:t>Let’s look at the code!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xmlns="" id="{9DE70F1A-0E72-44DC-B25F-544BEF18F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144001" y="2542466"/>
            <a:ext cx="2382160" cy="7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2377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Case #2- Product Recommendations</a:t>
            </a:r>
            <a:endParaRPr dirty="0"/>
          </a:p>
        </p:txBody>
      </p:sp>
      <p:sp>
        <p:nvSpPr>
          <p:cNvPr id="9" name="Shape 408">
            <a:extLst>
              <a:ext uri="{FF2B5EF4-FFF2-40B4-BE49-F238E27FC236}">
                <a16:creationId xmlns:a16="http://schemas.microsoft.com/office/drawing/2014/main" xmlns="" id="{8BC8FFA5-070A-4062-BD6E-0A5FAD05B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38" y="2005783"/>
            <a:ext cx="11502250" cy="470292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High Level</a:t>
            </a:r>
            <a:endParaRPr lang="en-US" dirty="0"/>
          </a:p>
          <a:p>
            <a:pPr lvl="1"/>
            <a:r>
              <a:rPr lang="en-US" dirty="0"/>
              <a:t>Using datasets in different segments to make more personalized recommendations to customers </a:t>
            </a:r>
          </a:p>
          <a:p>
            <a:pPr lvl="1"/>
            <a:r>
              <a:rPr lang="en-US" dirty="0"/>
              <a:t>Increase basket size and average order value to drive sales and improve customer experience</a:t>
            </a:r>
          </a:p>
          <a:p>
            <a:pPr lvl="1"/>
            <a:r>
              <a:rPr lang="en-US" dirty="0"/>
              <a:t>Advantage: automate </a:t>
            </a:r>
            <a:r>
              <a:rPr lang="en-US" dirty="0" err="1"/>
              <a:t>reccommendations</a:t>
            </a:r>
            <a:r>
              <a:rPr lang="en-US" dirty="0"/>
              <a:t> to customers on the website/</a:t>
            </a:r>
            <a:r>
              <a:rPr lang="en-US" dirty="0" err="1"/>
              <a:t>eDM</a:t>
            </a:r>
            <a:r>
              <a:rPr lang="en-US" dirty="0"/>
              <a:t>/ads</a:t>
            </a:r>
          </a:p>
          <a:p>
            <a:r>
              <a:rPr dirty="0"/>
              <a:t>Deeper Dive</a:t>
            </a:r>
            <a:endParaRPr lang="en-US" dirty="0"/>
          </a:p>
          <a:p>
            <a:pPr lvl="1"/>
            <a:r>
              <a:rPr lang="en-US" dirty="0"/>
              <a:t>A non-parametric, lazy algorithm that returns closest matches given a starting point and number of desired recommendations</a:t>
            </a:r>
          </a:p>
          <a:p>
            <a:pPr lvl="1"/>
            <a:r>
              <a:rPr lang="en-US" dirty="0"/>
              <a:t>Uses some type of distance metric to compute distance, and returns closest neighbors</a:t>
            </a:r>
          </a:p>
          <a:p>
            <a:r>
              <a:rPr dirty="0"/>
              <a:t>Question</a:t>
            </a:r>
            <a:r>
              <a:rPr lang="en-US" dirty="0"/>
              <a:t>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389523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Practical Tips and Tools For ML &amp; AI in eCommerce</a:t>
            </a:r>
            <a:endParaRPr dirty="0"/>
          </a:p>
        </p:txBody>
      </p:sp>
      <p:sp>
        <p:nvSpPr>
          <p:cNvPr id="9" name="Shape 408">
            <a:extLst>
              <a:ext uri="{FF2B5EF4-FFF2-40B4-BE49-F238E27FC236}">
                <a16:creationId xmlns:a16="http://schemas.microsoft.com/office/drawing/2014/main" xmlns="" id="{8BC8FFA5-070A-4062-BD6E-0A5FAD05B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338" y="2005783"/>
            <a:ext cx="10661340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NLP – it’s complex under the hood, but easy to implement</a:t>
            </a:r>
          </a:p>
          <a:p>
            <a:pPr lvl="1"/>
            <a:r>
              <a:rPr lang="en-US" dirty="0"/>
              <a:t>Sentiment analysis for reviews: https://www.lexalytics.com/</a:t>
            </a:r>
          </a:p>
          <a:p>
            <a:pPr lvl="1"/>
            <a:r>
              <a:rPr lang="en-US" dirty="0"/>
              <a:t>Chatbot platform with lots of easy integrations: API.ai</a:t>
            </a:r>
          </a:p>
          <a:p>
            <a:pPr lvl="1"/>
            <a:endParaRPr lang="en-US" dirty="0"/>
          </a:p>
          <a:p>
            <a:r>
              <a:rPr lang="en-US" dirty="0"/>
              <a:t>Python – many powerful libraries to start analyzing your data today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-learn, SciPy, </a:t>
            </a:r>
            <a:r>
              <a:rPr lang="en-US" dirty="0" err="1"/>
              <a:t>StatsModels</a:t>
            </a:r>
            <a:r>
              <a:rPr lang="en-US" dirty="0"/>
              <a:t>, </a:t>
            </a:r>
            <a:r>
              <a:rPr lang="en-US" dirty="0" err="1"/>
              <a:t>PySpark</a:t>
            </a:r>
            <a:r>
              <a:rPr lang="en-US" dirty="0"/>
              <a:t>, NLTK and many others</a:t>
            </a:r>
          </a:p>
          <a:p>
            <a:pPr lvl="1"/>
            <a:endParaRPr lang="en-US" dirty="0"/>
          </a:p>
          <a:p>
            <a:r>
              <a:rPr lang="en-US" dirty="0"/>
              <a:t>Cloud services for running recommendation engines in real-time</a:t>
            </a:r>
          </a:p>
          <a:p>
            <a:pPr lvl="1"/>
            <a:r>
              <a:rPr lang="en-US" dirty="0"/>
              <a:t>Enterprise Cloud Solutions for Deployment (e.g. AWS EMR + Redshift + Elastic Beanstalk)</a:t>
            </a:r>
          </a:p>
        </p:txBody>
      </p:sp>
    </p:spTree>
    <p:extLst>
      <p:ext uri="{BB962C8B-B14F-4D97-AF65-F5344CB8AC3E}">
        <p14:creationId xmlns:p14="http://schemas.microsoft.com/office/powerpoint/2010/main" val="2950628608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/>
          </p:cNvSpPr>
          <p:nvPr>
            <p:ph type="title"/>
          </p:nvPr>
        </p:nvSpPr>
        <p:spPr>
          <a:xfrm>
            <a:off x="401305" y="2613080"/>
            <a:ext cx="5075765" cy="19156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33756">
              <a:defRPr sz="2920"/>
            </a:pPr>
            <a:r>
              <a:rPr dirty="0"/>
              <a:t>Matt R O’Connor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http://Reboot.ai</a:t>
            </a:r>
            <a:br>
              <a:rPr lang="en-US" dirty="0"/>
            </a:br>
            <a:r>
              <a:rPr dirty="0"/>
              <a:t>6289.9447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matt.oconnor217@gmail.com</a:t>
            </a:r>
            <a:r>
              <a:rPr dirty="0"/>
              <a:t/>
            </a:r>
            <a:br>
              <a:rPr dirty="0"/>
            </a:br>
            <a:r>
              <a:rPr dirty="0"/>
              <a:t>linkedin.com/in/</a:t>
            </a:r>
            <a:r>
              <a:rPr dirty="0" err="1"/>
              <a:t>mattroconnor</a:t>
            </a:r>
            <a:r>
              <a:rPr dirty="0"/>
              <a:t>/</a:t>
            </a:r>
          </a:p>
        </p:txBody>
      </p:sp>
      <p:sp>
        <p:nvSpPr>
          <p:cNvPr id="3" name="Shape 480">
            <a:extLst>
              <a:ext uri="{FF2B5EF4-FFF2-40B4-BE49-F238E27FC236}">
                <a16:creationId xmlns:a16="http://schemas.microsoft.com/office/drawing/2014/main" xmlns="" id="{2B87A172-A54B-4DC6-ADCD-15E3608D2EC3}"/>
              </a:ext>
            </a:extLst>
          </p:cNvPr>
          <p:cNvSpPr txBox="1">
            <a:spLocks/>
          </p:cNvSpPr>
          <p:nvPr/>
        </p:nvSpPr>
        <p:spPr>
          <a:xfrm>
            <a:off x="6960637" y="2504222"/>
            <a:ext cx="5075765" cy="191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90000" lnSpcReduction="1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EBEBEB"/>
                </a:solidFill>
                <a:uFillTx/>
                <a:latin typeface="+mj-lt"/>
                <a:ea typeface="+mj-ea"/>
                <a:cs typeface="+mj-cs"/>
                <a:sym typeface="Century Gothic"/>
              </a:defRPr>
            </a:lvl9pPr>
          </a:lstStyle>
          <a:p>
            <a:pPr defTabSz="333756" hangingPunct="1">
              <a:defRPr sz="2920"/>
            </a:pPr>
            <a:r>
              <a:rPr lang="sv-SE" sz="2920" dirty="0"/>
              <a:t>Dhruv Sahi</a:t>
            </a:r>
          </a:p>
          <a:p>
            <a:pPr defTabSz="333756" hangingPunct="1">
              <a:defRPr sz="2920"/>
            </a:pPr>
            <a:r>
              <a:rPr lang="sv-SE" sz="2920" dirty="0"/>
              <a:t>http://Reboot.ai</a:t>
            </a:r>
            <a:br>
              <a:rPr lang="sv-SE" sz="2920" dirty="0"/>
            </a:br>
            <a:r>
              <a:rPr lang="sv-SE" sz="2920" dirty="0"/>
              <a:t>5572 8474 dhruvsahi@gmail.com</a:t>
            </a:r>
          </a:p>
          <a:p>
            <a:pPr defTabSz="333756" hangingPunct="1">
              <a:defRPr sz="2920"/>
            </a:pPr>
            <a:r>
              <a:rPr lang="sv-SE" sz="2920" dirty="0"/>
              <a:t>linkedin.com/in/dhruv-sahi/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rPr dirty="0"/>
              <a:t>Resources</a:t>
            </a:r>
          </a:p>
        </p:txBody>
      </p:sp>
      <p:sp>
        <p:nvSpPr>
          <p:cNvPr id="483" name="Shape 483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100" u="sng"/>
            </a:pPr>
            <a:r>
              <a:rPr lang="en-US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http://bigdata-madesimple.com/possibly-the-simplest-way-to-explain-k-means-algorithm/</a:t>
            </a:r>
            <a:endParaRPr lang="en-US" dirty="0">
              <a:solidFill>
                <a:srgbClr val="58C1BA"/>
              </a:solidFill>
              <a:uFill>
                <a:solidFill>
                  <a:srgbClr val="58C1BA"/>
                </a:solidFill>
              </a:uFill>
            </a:endParaRPr>
          </a:p>
          <a:p>
            <a:pPr>
              <a:lnSpc>
                <a:spcPct val="80000"/>
              </a:lnSpc>
              <a:defRPr sz="1100" u="sng"/>
            </a:pPr>
            <a:r>
              <a:rPr lang="en-US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</a:rPr>
              <a:t>https://www.ncbi.nlm.nih.gov/pmc/articles/PMC4978658/</a:t>
            </a:r>
          </a:p>
          <a:p>
            <a:pPr>
              <a:lnSpc>
                <a:spcPct val="80000"/>
              </a:lnSpc>
              <a:defRPr sz="1100" u="sng"/>
            </a:pPr>
            <a:r>
              <a:rPr lang="en-US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https://saravananthirumuruganathan.wordpress.com/2010/05/17/a-detailed-introduction-to-k-nearest-neighbor-knn-algorithm/</a:t>
            </a:r>
            <a:endParaRPr lang="en-US" dirty="0">
              <a:solidFill>
                <a:srgbClr val="58C1BA"/>
              </a:solidFill>
              <a:uFill>
                <a:solidFill>
                  <a:srgbClr val="58C1BA"/>
                </a:solidFill>
              </a:uFill>
            </a:endParaRPr>
          </a:p>
          <a:p>
            <a:pPr>
              <a:lnSpc>
                <a:spcPct val="80000"/>
              </a:lnSpc>
              <a:defRPr sz="1100" u="sng"/>
            </a:pPr>
            <a:r>
              <a:rPr lang="en-US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https://www.youtube.com/watch?v=C-JauEnlSlM</a:t>
            </a:r>
            <a:endParaRPr lang="en-US" dirty="0">
              <a:solidFill>
                <a:srgbClr val="58C1BA"/>
              </a:solidFill>
              <a:uFill>
                <a:solidFill>
                  <a:srgbClr val="58C1BA"/>
                </a:solidFill>
              </a:uFill>
            </a:endParaRPr>
          </a:p>
          <a:p>
            <a:pPr marL="0" indent="0">
              <a:lnSpc>
                <a:spcPct val="80000"/>
              </a:lnSpc>
              <a:buNone/>
              <a:defRPr sz="1100" u="sng"/>
            </a:pPr>
            <a:endParaRPr u="sng" dirty="0">
              <a:solidFill>
                <a:srgbClr val="58C1BA"/>
              </a:solidFill>
              <a:uFill>
                <a:solidFill>
                  <a:srgbClr val="58C1BA"/>
                </a:solidFill>
              </a:uFill>
              <a:hlinkClick r:id="rId5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" y="105"/>
            <a:ext cx="12191628" cy="68577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87" y="105"/>
            <a:ext cx="12191628" cy="68577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" name="TextBox 7"/>
          <p:cNvSpPr txBox="1"/>
          <p:nvPr/>
        </p:nvSpPr>
        <p:spPr>
          <a:xfrm>
            <a:off x="11731226" y="6704011"/>
            <a:ext cx="3296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335" r="54667"/>
          <a:stretch/>
        </p:blipFill>
        <p:spPr>
          <a:xfrm>
            <a:off x="4829425" y="1055149"/>
            <a:ext cx="3962802" cy="5802746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114" r="9548"/>
          <a:stretch/>
        </p:blipFill>
        <p:spPr>
          <a:xfrm>
            <a:off x="8674990" y="1055149"/>
            <a:ext cx="3516816" cy="5841821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834"/>
          <a:stretch/>
        </p:blipFill>
        <p:spPr>
          <a:xfrm>
            <a:off x="187" y="1055150"/>
            <a:ext cx="5001695" cy="3305110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17481"/>
          <a:stretch/>
        </p:blipFill>
        <p:spPr>
          <a:xfrm>
            <a:off x="186" y="4083518"/>
            <a:ext cx="5029023" cy="2774378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655469" y="6406959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entury Gothic"/>
                <a:cs typeface="Century Gothic"/>
              </a:rPr>
              <a:t>HotDesk</a:t>
            </a:r>
            <a:endParaRPr lang="en-US" sz="24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9082" y="1245051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/>
                <a:cs typeface="Century Gothic"/>
              </a:rPr>
              <a:t>Fixed Desk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54471" y="1143456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/>
                <a:cs typeface="Century Gothic"/>
              </a:rPr>
              <a:t>Private Offices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1873" y="6281913"/>
            <a:ext cx="2977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/>
                <a:cs typeface="Century Gothic"/>
              </a:rPr>
              <a:t>Event Space rental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4" y="410206"/>
            <a:ext cx="12191631" cy="584775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Kennedy Town</a:t>
            </a:r>
          </a:p>
        </p:txBody>
      </p:sp>
    </p:spTree>
    <p:extLst>
      <p:ext uri="{BB962C8B-B14F-4D97-AF65-F5344CB8AC3E}">
        <p14:creationId xmlns:p14="http://schemas.microsoft.com/office/powerpoint/2010/main" val="7340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" y="4186804"/>
            <a:ext cx="4006633" cy="26710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73" y="3985538"/>
            <a:ext cx="3079290" cy="3083396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6" y="104"/>
            <a:ext cx="7117826" cy="4358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31226" y="6704011"/>
            <a:ext cx="32960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prstClr val="white">
                    <a:lumMod val="75000"/>
                  </a:prstClr>
                </a:solidFill>
                <a:latin typeface="Calibri"/>
                <a:hlinkClick r:id="rId6"/>
              </a:rPr>
              <a:t>Free PowerPoint Templates</a:t>
            </a:r>
            <a:endParaRPr lang="en-US" sz="1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" y="294281"/>
            <a:ext cx="3860685" cy="584775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a-DK" sz="3200" dirty="0">
                <a:solidFill>
                  <a:schemeClr val="bg1"/>
                </a:solidFill>
              </a:rPr>
              <a:t>Wong </a:t>
            </a:r>
            <a:r>
              <a:rPr lang="da-DK" sz="3200" dirty="0" err="1">
                <a:solidFill>
                  <a:schemeClr val="bg1"/>
                </a:solidFill>
              </a:rPr>
              <a:t>Chuk</a:t>
            </a:r>
            <a:r>
              <a:rPr lang="da-DK" sz="3200" dirty="0">
                <a:solidFill>
                  <a:schemeClr val="bg1"/>
                </a:solidFill>
              </a:rPr>
              <a:t> Hang </a:t>
            </a:r>
            <a:endParaRPr lang="en-US" sz="3200" dirty="0">
              <a:solidFill>
                <a:schemeClr val="bg1"/>
              </a:solidFill>
              <a:cs typeface="Browallia New" panose="020B0604020202020204" pitchFamily="34" charset="-34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133690" y="3135992"/>
            <a:ext cx="5058125" cy="3721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t="5634"/>
          <a:stretch/>
        </p:blipFill>
        <p:spPr>
          <a:xfrm>
            <a:off x="7127446" y="105"/>
            <a:ext cx="5064368" cy="315156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7111699" y="105"/>
            <a:ext cx="0" cy="68577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017160" y="4358986"/>
            <a:ext cx="0" cy="24989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7127446" y="3151671"/>
            <a:ext cx="5064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6" y="4358986"/>
            <a:ext cx="712726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86850" y="2526926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entury Gothic"/>
                <a:cs typeface="Century Gothic"/>
              </a:rPr>
              <a:t>Photo studio</a:t>
            </a:r>
            <a:endParaRPr lang="en-US" sz="24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00228" y="3449739"/>
            <a:ext cx="1484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/>
                <a:cs typeface="Century Gothic"/>
              </a:rPr>
              <a:t>Hot desk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/>
                <a:cs typeface="Century Gothic"/>
              </a:rPr>
              <a:t>Runway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33763" y="6350080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/>
                <a:cs typeface="Century Gothic"/>
              </a:rPr>
              <a:t>Fixed Desk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01636" y="6411926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/>
                <a:cs typeface="Century Gothic"/>
              </a:rPr>
              <a:t>Private Offices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6464" y="6411926"/>
            <a:ext cx="2977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/>
                <a:cs typeface="Century Gothic"/>
              </a:rPr>
              <a:t>Event Space rental</a:t>
            </a:r>
          </a:p>
        </p:txBody>
      </p:sp>
    </p:spTree>
    <p:extLst>
      <p:ext uri="{BB962C8B-B14F-4D97-AF65-F5344CB8AC3E}">
        <p14:creationId xmlns:p14="http://schemas.microsoft.com/office/powerpoint/2010/main" val="210139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" y="104"/>
            <a:ext cx="12191628" cy="6865305"/>
          </a:xfrm>
        </p:spPr>
      </p:pic>
    </p:spTree>
    <p:extLst>
      <p:ext uri="{BB962C8B-B14F-4D97-AF65-F5344CB8AC3E}">
        <p14:creationId xmlns:p14="http://schemas.microsoft.com/office/powerpoint/2010/main" val="95956740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" y="105"/>
            <a:ext cx="12145004" cy="6857791"/>
          </a:xfrm>
        </p:spPr>
      </p:pic>
    </p:spTree>
    <p:extLst>
      <p:ext uri="{BB962C8B-B14F-4D97-AF65-F5344CB8AC3E}">
        <p14:creationId xmlns:p14="http://schemas.microsoft.com/office/powerpoint/2010/main" val="19945864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" y="105"/>
            <a:ext cx="12191628" cy="68577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87" y="105"/>
            <a:ext cx="12191628" cy="68577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8" name="TextBox 7"/>
          <p:cNvSpPr txBox="1"/>
          <p:nvPr/>
        </p:nvSpPr>
        <p:spPr>
          <a:xfrm>
            <a:off x="11731226" y="6704011"/>
            <a:ext cx="3296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" y="413484"/>
            <a:ext cx="12191631" cy="584775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  <a:cs typeface="Estrangelo Edessa" panose="03080600000000000000" pitchFamily="66" charset="0"/>
              </a:rPr>
              <a:t>Campfire community events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381" t="10591"/>
          <a:stretch/>
        </p:blipFill>
        <p:spPr>
          <a:xfrm>
            <a:off x="187" y="1050626"/>
            <a:ext cx="5142390" cy="3143766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14269"/>
          <a:stretch/>
        </p:blipFill>
        <p:spPr>
          <a:xfrm>
            <a:off x="8837839" y="2524493"/>
            <a:ext cx="3353975" cy="4333403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b="599"/>
          <a:stretch/>
        </p:blipFill>
        <p:spPr>
          <a:xfrm>
            <a:off x="187" y="4257305"/>
            <a:ext cx="3919508" cy="2600591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515" y="1050626"/>
            <a:ext cx="4139372" cy="3135888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/>
          <a:srcRect b="19374"/>
          <a:stretch/>
        </p:blipFill>
        <p:spPr>
          <a:xfrm>
            <a:off x="3982405" y="4272411"/>
            <a:ext cx="4891547" cy="2585485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8168" t="22864" r="11485" b="25464"/>
          <a:stretch/>
        </p:blipFill>
        <p:spPr>
          <a:xfrm>
            <a:off x="8905308" y="1050628"/>
            <a:ext cx="3286507" cy="1552263"/>
          </a:xfrm>
          <a:prstGeom prst="rect">
            <a:avLst/>
          </a:prstGeom>
          <a:ln w="57150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9553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91324" y="1105985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300" dirty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Contact 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1182" y="1831360"/>
            <a:ext cx="2409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Kennedy Town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hlinkClick r:id="rId2"/>
              </a:rPr>
              <a:t>k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+852 9228 7163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" y="105"/>
            <a:ext cx="12293845" cy="6857791"/>
          </a:xfrm>
        </p:spPr>
      </p:pic>
    </p:spTree>
    <p:extLst>
      <p:ext uri="{BB962C8B-B14F-4D97-AF65-F5344CB8AC3E}">
        <p14:creationId xmlns:p14="http://schemas.microsoft.com/office/powerpoint/2010/main" val="17368374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1803</Words>
  <Application>Microsoft Macintosh PowerPoint</Application>
  <PresentationFormat>Widescreen</PresentationFormat>
  <Paragraphs>296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Bebas Neue</vt:lpstr>
      <vt:lpstr>Browallia New</vt:lpstr>
      <vt:lpstr>Calibri</vt:lpstr>
      <vt:lpstr>Candara</vt:lpstr>
      <vt:lpstr>Century Gothic</vt:lpstr>
      <vt:lpstr>Estrangelo Edessa</vt:lpstr>
      <vt:lpstr>Helvetica</vt:lpstr>
      <vt:lpstr>Wingdings 3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in eCommerce</vt:lpstr>
      <vt:lpstr>Agenda</vt:lpstr>
      <vt:lpstr>About Reboot.ai</vt:lpstr>
      <vt:lpstr>Why Machine Learning?</vt:lpstr>
      <vt:lpstr>Headline Use Cases</vt:lpstr>
      <vt:lpstr>Separating Two Customer Groups…</vt:lpstr>
      <vt:lpstr>…Is Easy for a machine</vt:lpstr>
      <vt:lpstr>Multi Dimensional Reasoning</vt:lpstr>
      <vt:lpstr>Summary: Why?</vt:lpstr>
      <vt:lpstr>What is an Algorithm</vt:lpstr>
      <vt:lpstr>Tic-Tac-Toe Algorithm</vt:lpstr>
      <vt:lpstr>Tic-Tac-Toe Algorithm</vt:lpstr>
      <vt:lpstr>Business Use Case #1: Segmenting Customers</vt:lpstr>
      <vt:lpstr>Segmenting Customer Personas</vt:lpstr>
      <vt:lpstr>K-Means Clustering: Details</vt:lpstr>
      <vt:lpstr>K-Means Clustering: Process</vt:lpstr>
      <vt:lpstr>K-Means Clustering: Process</vt:lpstr>
      <vt:lpstr>K-Means Clustering: Process</vt:lpstr>
      <vt:lpstr>Use Case #1- Clustering Personas Summary</vt:lpstr>
      <vt:lpstr>Business Use Case #2: Product Recommendations</vt:lpstr>
      <vt:lpstr>Product Recommendations</vt:lpstr>
      <vt:lpstr>KNN: Details</vt:lpstr>
      <vt:lpstr>KNN Cosine Similarity: Side Note</vt:lpstr>
      <vt:lpstr>KNN Cosine Similarity: Side Note</vt:lpstr>
      <vt:lpstr>KNN Cosine Similarity: Process</vt:lpstr>
      <vt:lpstr>KNN Cosine Similarity: Process</vt:lpstr>
      <vt:lpstr>Use Case #2- Product Recommendations</vt:lpstr>
      <vt:lpstr>Practical Tips and Tools For ML &amp; AI in eCommerce</vt:lpstr>
      <vt:lpstr>Matt R O’Connor  http://Reboot.ai 6289.9447 matt.oconnor217@gmail.com linkedin.com/in/mattroconnor/</vt:lpstr>
      <vt:lpstr>Resources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Matthew O Connor</dc:creator>
  <cp:lastModifiedBy>Marion DE SOUSA</cp:lastModifiedBy>
  <cp:revision>66</cp:revision>
  <dcterms:modified xsi:type="dcterms:W3CDTF">2017-08-30T10:03:12Z</dcterms:modified>
</cp:coreProperties>
</file>